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8" r:id="rId1"/>
  </p:sldMasterIdLst>
  <p:sldIdLst>
    <p:sldId id="269" r:id="rId2"/>
    <p:sldId id="270" r:id="rId3"/>
    <p:sldId id="257" r:id="rId4"/>
    <p:sldId id="261" r:id="rId5"/>
    <p:sldId id="262" r:id="rId6"/>
    <p:sldId id="266" r:id="rId7"/>
    <p:sldId id="263" r:id="rId8"/>
    <p:sldId id="265" r:id="rId9"/>
    <p:sldId id="267" r:id="rId10"/>
    <p:sldId id="276" r:id="rId11"/>
    <p:sldId id="275" r:id="rId12"/>
    <p:sldId id="264" r:id="rId13"/>
    <p:sldId id="273" r:id="rId14"/>
    <p:sldId id="274" r:id="rId15"/>
    <p:sldId id="271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1" d="100"/>
          <a:sy n="61" d="100"/>
        </p:scale>
        <p:origin x="-816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&#1040;&#1083;&#1077;&#1082;&#1089;&#1072;&#1085;&#1076;&#1088;&#1072;\Downloads\&#1091;&#1095;&#1072;&#1097;&#1080;&#1077;&#1089;&#1103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/>
              <a:t>Изменение</a:t>
            </a:r>
            <a:r>
              <a:rPr lang="ru-RU" baseline="0"/>
              <a:t> количества учащихся</a:t>
            </a:r>
            <a:endParaRPr lang="ru-RU"/>
          </a:p>
        </c:rich>
      </c:tx>
      <c:layout/>
      <c:spPr>
        <a:noFill/>
        <a:ln>
          <a:noFill/>
        </a:ln>
        <a:effectLst/>
      </c:spPr>
    </c:title>
    <c:plotArea>
      <c:layout>
        <c:manualLayout>
          <c:layoutTarget val="inner"/>
          <c:xMode val="edge"/>
          <c:yMode val="edge"/>
          <c:x val="4.6865106861419557E-2"/>
          <c:y val="0.13403745213910534"/>
          <c:w val="0.94478656590860688"/>
          <c:h val="0.7443011913802926"/>
        </c:manualLayout>
      </c:layout>
      <c:barChart>
        <c:barDir val="col"/>
        <c:grouping val="clustered"/>
        <c:ser>
          <c:idx val="0"/>
          <c:order val="0"/>
          <c:spPr>
            <a:gradFill>
              <a:gsLst>
                <a:gs pos="0">
                  <a:schemeClr val="accent4"/>
                </a:gs>
                <a:gs pos="68000">
                  <a:schemeClr val="accent4"/>
                </a:gs>
                <a:gs pos="41000">
                  <a:schemeClr val="accent1">
                    <a:lumMod val="0"/>
                    <a:lumOff val="100000"/>
                  </a:schemeClr>
                </a:gs>
                <a:gs pos="100000">
                  <a:schemeClr val="accent1">
                    <a:lumMod val="100000"/>
                  </a:schemeClr>
                </a:gs>
              </a:gsLst>
              <a:path path="circle">
                <a:fillToRect l="50000" t="-80000" r="50000" b="180000"/>
              </a:path>
            </a:gradFill>
            <a:ln w="9525" cap="flat" cmpd="sng" algn="ctr">
              <a:solidFill>
                <a:schemeClr val="accent5"/>
              </a:solidFill>
              <a:round/>
            </a:ln>
            <a:effectLst/>
            <a:scene3d>
              <a:camera prst="orthographicFront"/>
              <a:lightRig rig="threePt" dir="t"/>
            </a:scene3d>
            <a:sp3d prstMaterial="matte">
              <a:bevelT prst="slope"/>
            </a:sp3d>
          </c:spP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Лист1!$H$2:$AS$2</c:f>
              <c:numCache>
                <c:formatCode>General</c:formatCode>
                <c:ptCount val="38"/>
                <c:pt idx="0">
                  <c:v>1954</c:v>
                </c:pt>
                <c:pt idx="1">
                  <c:v>1980</c:v>
                </c:pt>
                <c:pt idx="2">
                  <c:v>1981</c:v>
                </c:pt>
                <c:pt idx="3">
                  <c:v>1982</c:v>
                </c:pt>
                <c:pt idx="4">
                  <c:v>1983</c:v>
                </c:pt>
                <c:pt idx="5">
                  <c:v>1984</c:v>
                </c:pt>
                <c:pt idx="6">
                  <c:v>1985</c:v>
                </c:pt>
                <c:pt idx="7">
                  <c:v>1986</c:v>
                </c:pt>
                <c:pt idx="8">
                  <c:v>1987</c:v>
                </c:pt>
                <c:pt idx="9">
                  <c:v>1988</c:v>
                </c:pt>
                <c:pt idx="10">
                  <c:v>1989</c:v>
                </c:pt>
                <c:pt idx="11">
                  <c:v>1990</c:v>
                </c:pt>
                <c:pt idx="12">
                  <c:v>1991</c:v>
                </c:pt>
                <c:pt idx="13">
                  <c:v>1992</c:v>
                </c:pt>
                <c:pt idx="14">
                  <c:v>1993</c:v>
                </c:pt>
                <c:pt idx="15">
                  <c:v>1994</c:v>
                </c:pt>
                <c:pt idx="16">
                  <c:v>1995</c:v>
                </c:pt>
                <c:pt idx="17">
                  <c:v>1996</c:v>
                </c:pt>
                <c:pt idx="18">
                  <c:v>1997</c:v>
                </c:pt>
                <c:pt idx="19">
                  <c:v>1998</c:v>
                </c:pt>
                <c:pt idx="20">
                  <c:v>1999</c:v>
                </c:pt>
                <c:pt idx="21">
                  <c:v>2000</c:v>
                </c:pt>
                <c:pt idx="22">
                  <c:v>2001</c:v>
                </c:pt>
                <c:pt idx="23">
                  <c:v>2002</c:v>
                </c:pt>
                <c:pt idx="24">
                  <c:v>2003</c:v>
                </c:pt>
                <c:pt idx="25">
                  <c:v>2004</c:v>
                </c:pt>
                <c:pt idx="26">
                  <c:v>2005</c:v>
                </c:pt>
                <c:pt idx="27">
                  <c:v>2006</c:v>
                </c:pt>
                <c:pt idx="28">
                  <c:v>2007</c:v>
                </c:pt>
                <c:pt idx="29">
                  <c:v>2008</c:v>
                </c:pt>
                <c:pt idx="30">
                  <c:v>2009</c:v>
                </c:pt>
                <c:pt idx="31">
                  <c:v>2010</c:v>
                </c:pt>
                <c:pt idx="32">
                  <c:v>2011</c:v>
                </c:pt>
                <c:pt idx="33">
                  <c:v>2012</c:v>
                </c:pt>
                <c:pt idx="34">
                  <c:v>2013</c:v>
                </c:pt>
                <c:pt idx="35">
                  <c:v>2014</c:v>
                </c:pt>
                <c:pt idx="36">
                  <c:v>2015</c:v>
                </c:pt>
                <c:pt idx="37">
                  <c:v>2016</c:v>
                </c:pt>
              </c:numCache>
            </c:numRef>
          </c:cat>
          <c:val>
            <c:numRef>
              <c:f>Лист1!$H$3:$AS$3</c:f>
              <c:numCache>
                <c:formatCode>General</c:formatCode>
                <c:ptCount val="38"/>
                <c:pt idx="0">
                  <c:v>450</c:v>
                </c:pt>
                <c:pt idx="1">
                  <c:v>270</c:v>
                </c:pt>
                <c:pt idx="2">
                  <c:v>304</c:v>
                </c:pt>
                <c:pt idx="3">
                  <c:v>272</c:v>
                </c:pt>
                <c:pt idx="4">
                  <c:v>313</c:v>
                </c:pt>
                <c:pt idx="5">
                  <c:v>245</c:v>
                </c:pt>
                <c:pt idx="6">
                  <c:v>276</c:v>
                </c:pt>
                <c:pt idx="7">
                  <c:v>352</c:v>
                </c:pt>
                <c:pt idx="8">
                  <c:v>375</c:v>
                </c:pt>
                <c:pt idx="9">
                  <c:v>320</c:v>
                </c:pt>
                <c:pt idx="10">
                  <c:v>324</c:v>
                </c:pt>
                <c:pt idx="11">
                  <c:v>311</c:v>
                </c:pt>
                <c:pt idx="12">
                  <c:v>288</c:v>
                </c:pt>
                <c:pt idx="13">
                  <c:v>192</c:v>
                </c:pt>
                <c:pt idx="14">
                  <c:v>180</c:v>
                </c:pt>
                <c:pt idx="15">
                  <c:v>156</c:v>
                </c:pt>
                <c:pt idx="16">
                  <c:v>162</c:v>
                </c:pt>
                <c:pt idx="17">
                  <c:v>158</c:v>
                </c:pt>
                <c:pt idx="18">
                  <c:v>132</c:v>
                </c:pt>
                <c:pt idx="19">
                  <c:v>137</c:v>
                </c:pt>
                <c:pt idx="20">
                  <c:v>145</c:v>
                </c:pt>
                <c:pt idx="21">
                  <c:v>134</c:v>
                </c:pt>
                <c:pt idx="22">
                  <c:v>120</c:v>
                </c:pt>
                <c:pt idx="23">
                  <c:v>107</c:v>
                </c:pt>
                <c:pt idx="24">
                  <c:v>118</c:v>
                </c:pt>
                <c:pt idx="25">
                  <c:v>94</c:v>
                </c:pt>
                <c:pt idx="26">
                  <c:v>87</c:v>
                </c:pt>
                <c:pt idx="27">
                  <c:v>90</c:v>
                </c:pt>
                <c:pt idx="28">
                  <c:v>87</c:v>
                </c:pt>
                <c:pt idx="29">
                  <c:v>81</c:v>
                </c:pt>
                <c:pt idx="30">
                  <c:v>79</c:v>
                </c:pt>
                <c:pt idx="31">
                  <c:v>80</c:v>
                </c:pt>
                <c:pt idx="32">
                  <c:v>83</c:v>
                </c:pt>
                <c:pt idx="33">
                  <c:v>104</c:v>
                </c:pt>
                <c:pt idx="34">
                  <c:v>106</c:v>
                </c:pt>
                <c:pt idx="35">
                  <c:v>107</c:v>
                </c:pt>
                <c:pt idx="36">
                  <c:v>123</c:v>
                </c:pt>
                <c:pt idx="37">
                  <c:v>140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254-4036-A41D-ABA3E1C74011}"/>
            </c:ext>
          </c:extLst>
        </c:ser>
        <c:dLbls>
          <c:showVal val="1"/>
        </c:dLbls>
        <c:gapWidth val="65"/>
        <c:axId val="60886016"/>
        <c:axId val="61006976"/>
      </c:barChart>
      <c:catAx>
        <c:axId val="60886016"/>
        <c:scaling>
          <c:orientation val="minMax"/>
        </c:scaling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600"/>
                  <a:t>Год</a:t>
                </a:r>
              </a:p>
            </c:rich>
          </c:tx>
          <c:layout>
            <c:manualLayout>
              <c:xMode val="edge"/>
              <c:yMode val="edge"/>
              <c:x val="0.49287160357709048"/>
              <c:y val="0.93136771883434122"/>
            </c:manualLayout>
          </c:layout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1006976"/>
        <c:crosses val="autoZero"/>
        <c:auto val="1"/>
        <c:lblAlgn val="ctr"/>
        <c:lblOffset val="100"/>
        <c:tickLblSkip val="1"/>
        <c:tickMarkSkip val="1"/>
      </c:catAx>
      <c:valAx>
        <c:axId val="61006976"/>
        <c:scaling>
          <c:orientation val="minMax"/>
        </c:scaling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600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600"/>
                  <a:t>Количество учащихся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60886016"/>
        <c:crosses val="autoZero"/>
        <c:crossBetween val="between"/>
      </c:valAx>
      <c:spPr>
        <a:noFill/>
        <a:ln>
          <a:solidFill>
            <a:schemeClr val="accent1"/>
          </a:solidFill>
        </a:ln>
        <a:effectLst/>
      </c:spPr>
    </c:plotArea>
    <c:plotVisOnly val="1"/>
    <c:dispBlanksAs val="gap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autoTitleDeleted val="1"/>
    <c:plotArea>
      <c:layout/>
      <c:lineChart>
        <c:grouping val="standard"/>
        <c:ser>
          <c:idx val="0"/>
          <c:order val="0"/>
          <c:spPr>
            <a:ln w="22225" cap="rnd">
              <a:solidFill>
                <a:srgbClr val="002060"/>
              </a:solidFill>
              <a:round/>
            </a:ln>
            <a:effectLst/>
          </c:spPr>
          <c:marker>
            <c:symbol val="diamond"/>
            <c:size val="6"/>
            <c:spPr>
              <a:solidFill>
                <a:srgbClr val="002060"/>
              </a:solidFill>
              <a:ln w="9525">
                <a:solidFill>
                  <a:srgbClr val="00B0F0"/>
                </a:solidFill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t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Лист1!$B$4:$AD$4</c:f>
              <c:numCache>
                <c:formatCode>General</c:formatCode>
                <c:ptCount val="29"/>
                <c:pt idx="0">
                  <c:v>1988</c:v>
                </c:pt>
                <c:pt idx="1">
                  <c:v>1989</c:v>
                </c:pt>
                <c:pt idx="2">
                  <c:v>1990</c:v>
                </c:pt>
                <c:pt idx="3">
                  <c:v>1991</c:v>
                </c:pt>
                <c:pt idx="4">
                  <c:v>1992</c:v>
                </c:pt>
                <c:pt idx="5">
                  <c:v>1993</c:v>
                </c:pt>
                <c:pt idx="6">
                  <c:v>1994</c:v>
                </c:pt>
                <c:pt idx="7">
                  <c:v>1995</c:v>
                </c:pt>
                <c:pt idx="8">
                  <c:v>1996</c:v>
                </c:pt>
                <c:pt idx="9">
                  <c:v>1997</c:v>
                </c:pt>
                <c:pt idx="10">
                  <c:v>1998</c:v>
                </c:pt>
                <c:pt idx="11">
                  <c:v>1999</c:v>
                </c:pt>
                <c:pt idx="12">
                  <c:v>2000</c:v>
                </c:pt>
                <c:pt idx="13">
                  <c:v>2001</c:v>
                </c:pt>
                <c:pt idx="14">
                  <c:v>2002</c:v>
                </c:pt>
                <c:pt idx="15">
                  <c:v>2003</c:v>
                </c:pt>
                <c:pt idx="16">
                  <c:v>2004</c:v>
                </c:pt>
                <c:pt idx="17">
                  <c:v>2005</c:v>
                </c:pt>
                <c:pt idx="18">
                  <c:v>2006</c:v>
                </c:pt>
                <c:pt idx="19">
                  <c:v>2007</c:v>
                </c:pt>
                <c:pt idx="20">
                  <c:v>2008</c:v>
                </c:pt>
                <c:pt idx="21">
                  <c:v>2009</c:v>
                </c:pt>
                <c:pt idx="22">
                  <c:v>2010</c:v>
                </c:pt>
                <c:pt idx="23">
                  <c:v>2011</c:v>
                </c:pt>
                <c:pt idx="24">
                  <c:v>2012</c:v>
                </c:pt>
                <c:pt idx="25">
                  <c:v>2013</c:v>
                </c:pt>
                <c:pt idx="26">
                  <c:v>2014</c:v>
                </c:pt>
                <c:pt idx="27">
                  <c:v>2015</c:v>
                </c:pt>
                <c:pt idx="28">
                  <c:v>2016</c:v>
                </c:pt>
              </c:numCache>
            </c:numRef>
          </c:cat>
          <c:val>
            <c:numRef>
              <c:f>Лист1!$B$5:$AD$5</c:f>
              <c:numCache>
                <c:formatCode>General</c:formatCode>
                <c:ptCount val="29"/>
                <c:pt idx="0">
                  <c:v>24</c:v>
                </c:pt>
                <c:pt idx="1">
                  <c:v>25</c:v>
                </c:pt>
                <c:pt idx="2">
                  <c:v>34</c:v>
                </c:pt>
                <c:pt idx="3">
                  <c:v>24</c:v>
                </c:pt>
                <c:pt idx="4">
                  <c:v>15</c:v>
                </c:pt>
                <c:pt idx="5">
                  <c:v>25</c:v>
                </c:pt>
                <c:pt idx="6">
                  <c:v>14</c:v>
                </c:pt>
                <c:pt idx="7">
                  <c:v>15</c:v>
                </c:pt>
                <c:pt idx="8">
                  <c:v>18</c:v>
                </c:pt>
                <c:pt idx="9">
                  <c:v>16</c:v>
                </c:pt>
                <c:pt idx="10">
                  <c:v>9</c:v>
                </c:pt>
                <c:pt idx="11">
                  <c:v>14</c:v>
                </c:pt>
                <c:pt idx="12">
                  <c:v>18</c:v>
                </c:pt>
                <c:pt idx="13">
                  <c:v>14</c:v>
                </c:pt>
                <c:pt idx="14">
                  <c:v>17</c:v>
                </c:pt>
                <c:pt idx="15">
                  <c:v>12</c:v>
                </c:pt>
                <c:pt idx="16">
                  <c:v>14</c:v>
                </c:pt>
                <c:pt idx="17">
                  <c:v>10</c:v>
                </c:pt>
                <c:pt idx="18">
                  <c:v>12</c:v>
                </c:pt>
                <c:pt idx="19">
                  <c:v>11</c:v>
                </c:pt>
                <c:pt idx="20">
                  <c:v>15</c:v>
                </c:pt>
                <c:pt idx="21">
                  <c:v>9</c:v>
                </c:pt>
                <c:pt idx="22">
                  <c:v>8</c:v>
                </c:pt>
                <c:pt idx="23">
                  <c:v>6</c:v>
                </c:pt>
                <c:pt idx="24">
                  <c:v>5</c:v>
                </c:pt>
                <c:pt idx="25">
                  <c:v>7</c:v>
                </c:pt>
                <c:pt idx="26">
                  <c:v>6</c:v>
                </c:pt>
                <c:pt idx="27">
                  <c:v>6</c:v>
                </c:pt>
                <c:pt idx="28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963-4311-A491-72900E34A4D9}"/>
            </c:ext>
          </c:extLst>
        </c:ser>
        <c:marker val="1"/>
        <c:axId val="88649088"/>
        <c:axId val="94811648"/>
      </c:lineChart>
      <c:catAx>
        <c:axId val="88649088"/>
        <c:scaling>
          <c:orientation val="minMax"/>
        </c:scaling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cap="all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800" b="1" i="0">
                    <a:solidFill>
                      <a:sysClr val="windowText" lastClr="000000"/>
                    </a:solidFill>
                  </a:rPr>
                  <a:t>Год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cap="all" spc="120" normalizeH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94811648"/>
        <c:crosses val="autoZero"/>
        <c:auto val="1"/>
        <c:lblAlgn val="ctr"/>
        <c:lblOffset val="100"/>
      </c:catAx>
      <c:valAx>
        <c:axId val="94811648"/>
        <c:scaling>
          <c:orientation val="minMax"/>
        </c:scaling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1" i="0" u="none" strike="noStrike" kern="1200" cap="all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ru-RU" sz="1800" b="1">
                    <a:solidFill>
                      <a:sysClr val="windowText" lastClr="000000"/>
                    </a:solidFill>
                  </a:rPr>
                  <a:t>Количество выпускников</a:t>
                </a:r>
              </a:p>
            </c:rich>
          </c:tx>
          <c:layout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1" i="0" u="none" strike="noStrike" kern="120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88649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gradFill>
      <a:gsLst>
        <a:gs pos="0">
          <a:schemeClr val="accent1">
            <a:lumMod val="5000"/>
            <a:lumOff val="95000"/>
          </a:schemeClr>
        </a:gs>
        <a:gs pos="74000">
          <a:schemeClr val="accent1">
            <a:lumMod val="45000"/>
            <a:lumOff val="55000"/>
          </a:schemeClr>
        </a:gs>
        <a:gs pos="83000">
          <a:schemeClr val="accent1">
            <a:lumMod val="45000"/>
            <a:lumOff val="55000"/>
          </a:schemeClr>
        </a:gs>
        <a:gs pos="100000">
          <a:schemeClr val="accent1">
            <a:lumMod val="30000"/>
            <a:lumOff val="70000"/>
          </a:schemeClr>
        </a:gs>
      </a:gsLst>
      <a:lin ang="5400000" scaled="1"/>
    </a:gradFill>
    <a:ln w="9525" cap="flat" cmpd="sng" algn="ctr">
      <a:gradFill>
        <a:gsLst>
          <a:gs pos="0">
            <a:schemeClr val="accent1">
              <a:lumMod val="5000"/>
              <a:lumOff val="95000"/>
            </a:schemeClr>
          </a:gs>
          <a:gs pos="74000">
            <a:schemeClr val="accent1">
              <a:lumMod val="45000"/>
              <a:lumOff val="55000"/>
            </a:schemeClr>
          </a:gs>
          <a:gs pos="83000">
            <a:schemeClr val="accent1">
              <a:lumMod val="45000"/>
              <a:lumOff val="55000"/>
            </a:schemeClr>
          </a:gs>
          <a:gs pos="100000">
            <a:schemeClr val="accent1">
              <a:lumMod val="30000"/>
              <a:lumOff val="70000"/>
            </a:schemeClr>
          </a:gs>
        </a:gsLst>
        <a:lin ang="5400000" scaled="1"/>
      </a:gradFill>
      <a:round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2.xml><?xml version="1.0" encoding="utf-8"?>
<cs:chartStyle xmlns:cs="http://schemas.microsoft.com/office/drawing/2012/chartStyle" xmlns:a="http://schemas.openxmlformats.org/drawingml/2006/main" id="23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b="0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4464028"/>
            <a:ext cx="9144000" cy="1641490"/>
          </a:xfrm>
        </p:spPr>
        <p:txBody>
          <a:bodyPr wrap="none" anchor="t">
            <a:normAutofit/>
          </a:bodyPr>
          <a:lstStyle>
            <a:lvl1pPr algn="r">
              <a:defRPr sz="9600" b="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</a:defRPr>
            </a:lvl1pPr>
          </a:lstStyle>
          <a:p>
            <a:pPr lvl="0" algn="r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799" y="3694375"/>
            <a:ext cx="9144000" cy="754025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</a:lstStyle>
          <a:p>
            <a:pPr marL="0" lvl="0" indent="0" algn="r">
              <a:buNone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929912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367160"/>
            <a:ext cx="10515600" cy="81935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39788" y="987425"/>
            <a:ext cx="10515600" cy="337973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5186516"/>
            <a:ext cx="10514012" cy="682472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0974881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353434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489399"/>
            <a:ext cx="10514012" cy="1501826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582980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365125"/>
            <a:ext cx="9302752" cy="2992904"/>
          </a:xfrm>
        </p:spPr>
        <p:txBody>
          <a:bodyPr anchor="ctr"/>
          <a:lstStyle>
            <a:lvl1pPr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501729"/>
            <a:ext cx="10512424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111044" y="7868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437812" y="274320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="" xmlns:p14="http://schemas.microsoft.com/office/powerpoint/2010/main" val="24967527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2326967"/>
            <a:ext cx="10515600" cy="2511835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50581"/>
            <a:ext cx="10514012" cy="1140644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994639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337282" y="188595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356798" y="257175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87994" y="1885950"/>
            <a:ext cx="2936241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77441" y="257175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29035" y="1885950"/>
            <a:ext cx="2932113" cy="576262"/>
          </a:xfrm>
        </p:spPr>
        <p:txBody>
          <a:bodyPr vert="horz" lIns="91440" tIns="45720" rIns="91440" bIns="45720" rtlCol="0" anchor="b">
            <a:noAutofit/>
          </a:bodyPr>
          <a:lstStyle>
            <a:lvl1pPr>
              <a:buNone/>
              <a:defRPr lang="en-US" sz="2400" b="0" dirty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29035" y="257175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7002329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332085" y="4297503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2085" y="2256354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332085" y="4873765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997" y="4297503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568996" y="2256354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67644" y="4873764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04322" y="4297503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gradFill>
                  <a:gsLst>
                    <a:gs pos="34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41000"/>
                        <a:lumOff val="59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4800000" scaled="0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04321" y="2256354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04197" y="4873762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942420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6825514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221864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18129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854532" y="4464028"/>
            <a:ext cx="9144000" cy="1641490"/>
          </a:xfrm>
        </p:spPr>
        <p:txBody>
          <a:bodyPr wrap="none" anchor="t">
            <a:normAutofit/>
          </a:bodyPr>
          <a:lstStyle>
            <a:lvl1pPr algn="l">
              <a:defRPr sz="9600" b="0" spc="-300">
                <a:gradFill flip="none" rotWithShape="1">
                  <a:gsLst>
                    <a:gs pos="32000">
                      <a:schemeClr val="tx1">
                        <a:lumMod val="89000"/>
                      </a:schemeClr>
                    </a:gs>
                    <a:gs pos="0">
                      <a:schemeClr val="bg1">
                        <a:lumMod val="32000"/>
                        <a:lumOff val="68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81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"/>
          </p:nvPr>
        </p:nvSpPr>
        <p:spPr>
          <a:xfrm>
            <a:off x="854532" y="3693674"/>
            <a:ext cx="9144000" cy="754025"/>
          </a:xfrm>
        </p:spPr>
        <p:txBody>
          <a:bodyPr anchor="b">
            <a:normAutofit/>
          </a:bodyPr>
          <a:lstStyle>
            <a:lvl1pPr marL="0" indent="0" algn="l">
              <a:buNone/>
              <a:defRPr sz="3200" b="0">
                <a:gradFill flip="none" rotWithShape="1"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  <a:tileRect/>
                </a:gra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0540128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20000" y="1825625"/>
            <a:ext cx="5025216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9840" y="1825625"/>
            <a:ext cx="503396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64495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681163"/>
            <a:ext cx="5025216" cy="823912"/>
          </a:xfrm>
        </p:spPr>
        <p:txBody>
          <a:bodyPr anchor="b"/>
          <a:lstStyle>
            <a:lvl1pPr marL="0" indent="0">
              <a:buNone/>
              <a:defRPr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000" y="2505075"/>
            <a:ext cx="5025216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19840" y="1681163"/>
            <a:ext cx="5035548" cy="82391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2">
                        <a:lumMod val="90000"/>
                        <a:lumOff val="10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19840" y="2505075"/>
            <a:ext cx="503554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296198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398996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0897011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254280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20000" y="2057400"/>
            <a:ext cx="3652025" cy="3811588"/>
          </a:xfrm>
        </p:spPr>
        <p:txBody>
          <a:bodyPr/>
          <a:lstStyle>
            <a:lvl1pPr marL="0" indent="0">
              <a:buNone/>
              <a:defRPr sz="1600">
                <a:gradFill>
                  <a:gsLst>
                    <a:gs pos="15000">
                      <a:schemeClr val="tx2"/>
                    </a:gs>
                    <a:gs pos="73000">
                      <a:schemeClr val="tx2">
                        <a:lumMod val="60000"/>
                        <a:lumOff val="40000"/>
                      </a:schemeClr>
                    </a:gs>
                    <a:gs pos="0">
                      <a:schemeClr val="tx1"/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16200000" scaled="1"/>
                </a:gra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870515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3">
                <a:lumMod val="0"/>
                <a:lumOff val="100000"/>
              </a:schemeClr>
            </a:gs>
            <a:gs pos="32000">
              <a:schemeClr val="accent3">
                <a:lumMod val="0"/>
                <a:lumOff val="100000"/>
              </a:schemeClr>
            </a:gs>
            <a:gs pos="100000">
              <a:schemeClr val="accent3">
                <a:lumMod val="100000"/>
              </a:schemeClr>
            </a:gs>
          </a:gsLst>
          <a:path path="circle">
            <a:fillToRect l="100000" b="100000"/>
          </a:path>
          <a:tileRect t="-100000" r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000" y="1825625"/>
            <a:ext cx="10233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DE8E57C7-77A5-4F50-9651-CA28A1453C54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gradFill flip="none" rotWithShape="1">
                  <a:gsLst>
                    <a:gs pos="28000">
                      <a:schemeClr val="tx1">
                        <a:lumMod val="93000"/>
                      </a:schemeClr>
                    </a:gs>
                    <a:gs pos="0">
                      <a:schemeClr val="bg1">
                        <a:lumMod val="38000"/>
                        <a:lumOff val="62000"/>
                      </a:schemeClr>
                    </a:gs>
                    <a:gs pos="100000">
                      <a:schemeClr val="tx2">
                        <a:lumMod val="0"/>
                        <a:lumOff val="100000"/>
                      </a:schemeClr>
                    </a:gs>
                  </a:gsLst>
                  <a:lin ang="5400000" scaled="1"/>
                  <a:tileRect/>
                </a:gradFill>
              </a:defRPr>
            </a:lvl1pPr>
          </a:lstStyle>
          <a:p>
            <a:fld id="{C8D58E2B-253E-4239-AB9B-D5E29F0D481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40341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  <p:sldLayoutId id="2147483830" r:id="rId12"/>
    <p:sldLayoutId id="2147483831" r:id="rId13"/>
    <p:sldLayoutId id="2147483832" r:id="rId14"/>
    <p:sldLayoutId id="2147483833" r:id="rId15"/>
    <p:sldLayoutId id="2147483834" r:id="rId16"/>
    <p:sldLayoutId id="2147483835" r:id="rId17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b="0" kern="1200">
          <a:gradFill flip="none" rotWithShape="1">
            <a:gsLst>
              <a:gs pos="28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  <a:tileRect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gradFill>
            <a:gsLst>
              <a:gs pos="34000">
                <a:schemeClr val="tx1">
                  <a:lumMod val="93000"/>
                </a:schemeClr>
              </a:gs>
              <a:gs pos="0">
                <a:schemeClr val="bg1">
                  <a:lumMod val="13000"/>
                  <a:lumOff val="87000"/>
                </a:schemeClr>
              </a:gs>
              <a:gs pos="100000">
                <a:schemeClr val="tx2">
                  <a:lumMod val="0"/>
                  <a:lumOff val="100000"/>
                </a:schemeClr>
              </a:gs>
            </a:gsLst>
            <a:lin ang="4800000" scaled="0"/>
          </a:gra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1.jpeg"/><Relationship Id="rId7" Type="http://schemas.openxmlformats.org/officeDocument/2006/relationships/image" Target="../media/image13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7" Type="http://schemas.openxmlformats.org/officeDocument/2006/relationships/image" Target="../media/image14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i20.beon.ru/34/15/2681534/37/119988137/155b40d4ced0426bbdf392cbbc6d282a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5126" y="3618337"/>
            <a:ext cx="4485965" cy="10766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52662" y="642918"/>
            <a:ext cx="6461760" cy="1066800"/>
          </a:xfrm>
        </p:spPr>
        <p:txBody>
          <a:bodyPr>
            <a:normAutofit fontScale="47500" lnSpcReduction="2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Конкурс «Школьная планета МИД»</a:t>
            </a:r>
            <a:endParaRPr lang="en-US" b="1" dirty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СРЕДНЯЯ ОБЩЕОБРАЗОВАТЕЛЬНАЯ ШКОЛА ПРИ ПОСОЛЬСТВЕ РОССИИ В РУМЫНИИ</a:t>
            </a:r>
            <a:endParaRPr lang="en-US" b="1" dirty="0">
              <a:solidFill>
                <a:schemeClr val="tx1"/>
              </a:solidFill>
            </a:endParaRPr>
          </a:p>
          <a:p>
            <a:pPr algn="ctr"/>
            <a:r>
              <a:rPr lang="ru-RU" dirty="0">
                <a:solidFill>
                  <a:schemeClr val="tx1"/>
                </a:solidFill>
              </a:rPr>
              <a:t> </a:t>
            </a:r>
            <a:endParaRPr lang="en-US" dirty="0">
              <a:solidFill>
                <a:schemeClr val="tx1"/>
              </a:solidFill>
            </a:endParaRP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408340" y="2400982"/>
            <a:ext cx="65961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600" dirty="0">
              <a:solidFill>
                <a:srgbClr val="002060"/>
              </a:solidFill>
            </a:endParaRPr>
          </a:p>
          <a:p>
            <a:pPr algn="ctr"/>
            <a:r>
              <a:rPr lang="ru-RU" sz="2400" dirty="0"/>
              <a:t> </a:t>
            </a:r>
            <a:r>
              <a:rPr lang="ru-RU" sz="2400" dirty="0">
                <a:solidFill>
                  <a:srgbClr val="002060"/>
                </a:solidFill>
                <a:latin typeface="Gabriola" pitchFamily="82" charset="0"/>
              </a:rPr>
              <a:t>Номинация </a:t>
            </a:r>
            <a:r>
              <a:rPr lang="ru-RU" sz="2400" dirty="0" smtClean="0">
                <a:solidFill>
                  <a:srgbClr val="002060"/>
                </a:solidFill>
                <a:latin typeface="Gabriola" pitchFamily="82" charset="0"/>
              </a:rPr>
              <a:t>«Свет истины и прошлого свидетель»</a:t>
            </a:r>
            <a:endParaRPr lang="en-US" sz="2400" dirty="0">
              <a:solidFill>
                <a:srgbClr val="002060"/>
              </a:solidFill>
              <a:latin typeface="Gabriola" pitchFamily="82" charset="0"/>
            </a:endParaRPr>
          </a:p>
          <a:p>
            <a:pPr algn="ctr"/>
            <a:r>
              <a:rPr lang="ru-RU" sz="2400" dirty="0">
                <a:solidFill>
                  <a:srgbClr val="002060"/>
                </a:solidFill>
                <a:latin typeface="Gabriola" pitchFamily="82" charset="0"/>
              </a:rPr>
              <a:t>(история, обществознание)</a:t>
            </a:r>
            <a:endParaRPr lang="en-US" sz="2400" dirty="0">
              <a:solidFill>
                <a:srgbClr val="002060"/>
              </a:solidFill>
              <a:latin typeface="Gabriola" pitchFamily="82" charset="0"/>
            </a:endParaRPr>
          </a:p>
          <a:p>
            <a:pPr algn="ctr"/>
            <a:r>
              <a:rPr lang="ru-RU" sz="2400" dirty="0"/>
              <a:t> </a:t>
            </a:r>
            <a:endParaRPr lang="en-US" sz="2400" dirty="0"/>
          </a:p>
        </p:txBody>
      </p:sp>
      <p:sp>
        <p:nvSpPr>
          <p:cNvPr id="5" name="Rectangle 4"/>
          <p:cNvSpPr/>
          <p:nvPr/>
        </p:nvSpPr>
        <p:spPr>
          <a:xfrm>
            <a:off x="7007563" y="4417713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>
                <a:solidFill>
                  <a:srgbClr val="002060"/>
                </a:solidFill>
              </a:rPr>
              <a:t>Автор:</a:t>
            </a:r>
            <a:endParaRPr lang="en-US" b="1" dirty="0">
              <a:solidFill>
                <a:srgbClr val="002060"/>
              </a:solidFill>
            </a:endParaRPr>
          </a:p>
          <a:p>
            <a:pPr algn="r"/>
            <a:r>
              <a:rPr lang="ru-RU" dirty="0" err="1" smtClean="0"/>
              <a:t>Данцев</a:t>
            </a:r>
            <a:r>
              <a:rPr lang="ru-RU" dirty="0" smtClean="0"/>
              <a:t> Антон,</a:t>
            </a:r>
            <a:endParaRPr lang="en-US" dirty="0"/>
          </a:p>
          <a:p>
            <a:pPr algn="r"/>
            <a:r>
              <a:rPr lang="ru-RU" dirty="0" smtClean="0"/>
              <a:t>учащийся 7 </a:t>
            </a:r>
            <a:r>
              <a:rPr lang="ru-RU" dirty="0"/>
              <a:t>класса</a:t>
            </a:r>
            <a:endParaRPr lang="en-US" dirty="0"/>
          </a:p>
          <a:p>
            <a:pPr algn="r"/>
            <a:r>
              <a:rPr lang="ru-RU" dirty="0"/>
              <a:t> </a:t>
            </a:r>
            <a:endParaRPr lang="en-US" dirty="0"/>
          </a:p>
          <a:p>
            <a:pPr algn="r"/>
            <a:r>
              <a:rPr lang="ru-RU" b="1" dirty="0" smtClean="0">
                <a:solidFill>
                  <a:srgbClr val="002060"/>
                </a:solidFill>
              </a:rPr>
              <a:t>Руководитель</a:t>
            </a:r>
            <a:r>
              <a:rPr lang="ru-RU" b="1" dirty="0">
                <a:solidFill>
                  <a:srgbClr val="002060"/>
                </a:solidFill>
              </a:rPr>
              <a:t>:</a:t>
            </a:r>
            <a:endParaRPr lang="en-US" b="1" dirty="0">
              <a:solidFill>
                <a:srgbClr val="002060"/>
              </a:solidFill>
            </a:endParaRPr>
          </a:p>
          <a:p>
            <a:pPr algn="r"/>
            <a:r>
              <a:rPr lang="ru-RU" dirty="0" err="1" smtClean="0"/>
              <a:t>Данцева</a:t>
            </a:r>
            <a:r>
              <a:rPr lang="ru-RU" dirty="0" smtClean="0"/>
              <a:t> Наталья Ильинична,</a:t>
            </a:r>
            <a:endParaRPr lang="en-US" dirty="0"/>
          </a:p>
          <a:p>
            <a:pPr algn="r"/>
            <a:r>
              <a:rPr lang="ru-RU" dirty="0"/>
              <a:t>учитель истории и обществознания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29000" y="606999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/>
              <a:t>г. Бухарест</a:t>
            </a:r>
            <a:endParaRPr lang="en-US" dirty="0"/>
          </a:p>
          <a:p>
            <a:pPr algn="ctr"/>
            <a:r>
              <a:rPr lang="ru-RU" dirty="0" smtClean="0"/>
              <a:t>2017</a:t>
            </a:r>
            <a:endParaRPr lang="en-US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9003" y="1624523"/>
            <a:ext cx="5575997" cy="4151152"/>
          </a:xfrm>
          <a:prstGeom prst="rect">
            <a:avLst/>
          </a:prstGeom>
          <a:ln w="57150">
            <a:solidFill>
              <a:schemeClr val="accent1">
                <a:lumMod val="5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1030" name="Picture 6" descr="Картинки по запросу узоры угловые трафареты pn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-74938" y="-292915"/>
            <a:ext cx="1353396" cy="17727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10902849" y="-247618"/>
            <a:ext cx="1353429" cy="177409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92151" y="1675296"/>
            <a:ext cx="9028571" cy="20317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8710383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86722" y="0"/>
            <a:ext cx="6335752" cy="780586"/>
          </a:xfrm>
        </p:spPr>
        <p:txBody>
          <a:bodyPr>
            <a:noAutofit/>
          </a:bodyPr>
          <a:lstStyle/>
          <a:p>
            <a:pPr algn="ctr"/>
            <a:r>
              <a:rPr lang="ru-RU" sz="4800" b="1" spc="0" dirty="0" smtClean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Директора школы</a:t>
            </a:r>
            <a:endParaRPr lang="ru-RU" sz="3200" b="1" spc="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3437" y="880704"/>
            <a:ext cx="109883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Директоров нашей школы характеризует высокий профессионализм. Все они вели  и ведут учеников сквозь волны лет, уроков и звонков к экзаменам – заветному причалу. </a:t>
            </a:r>
          </a:p>
          <a:p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5850"/>
            <a:ext cx="1353429" cy="1774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92612" y="0"/>
            <a:ext cx="1774090" cy="1353429"/>
          </a:xfrm>
          <a:prstGeom prst="rect">
            <a:avLst/>
          </a:prstGeom>
        </p:spPr>
      </p:pic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294468" y="1735811"/>
          <a:ext cx="5393410" cy="4541003"/>
        </p:xfrm>
        <a:graphic>
          <a:graphicData uri="http://schemas.openxmlformats.org/drawingml/2006/table">
            <a:tbl>
              <a:tblPr/>
              <a:tblGrid>
                <a:gridCol w="1465710"/>
                <a:gridCol w="3927700"/>
              </a:tblGrid>
              <a:tr h="4166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Годы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ФИО директора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1953 - 1955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Прозоров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1955 - 1965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поиск информации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1965 - 1966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Воробьев И.А.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1966 - 1967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поиск информации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1968 - 1970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Смирнов Е.Г.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1970 - 1971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Дегтярев А.П.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1971 - 1977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поиск информации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1977 - 1978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Кузьмин В.Н.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1978 - 1983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поиск информации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1983 - 1985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Черных Ю.К.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94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1985 - 1987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Омельченко Ю.Н.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6216843" y="1735811"/>
          <a:ext cx="5639360" cy="4556501"/>
        </p:xfrm>
        <a:graphic>
          <a:graphicData uri="http://schemas.openxmlformats.org/drawingml/2006/table">
            <a:tbl>
              <a:tblPr/>
              <a:tblGrid>
                <a:gridCol w="1826777"/>
                <a:gridCol w="3812583"/>
              </a:tblGrid>
              <a:tr h="50550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Годы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  <a:cs typeface="Times New Roman"/>
                        </a:rPr>
                        <a:t>ФИО директора</a:t>
                      </a:r>
                      <a:endParaRPr lang="ru-RU" sz="2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1987 - 1988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Потапова Л.К.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1988 - 1993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Маламент В.Г.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1993 - 1997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Times New Roman"/>
                          <a:cs typeface="Times New Roman"/>
                        </a:rPr>
                        <a:t>Ахренов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 А.Н.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1997 - 2001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Морозова В.В.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2001 - 2003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Васильев Е.П.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2003 - 2008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Горбачева Т.В.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2008 - 2011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Гринев С.В.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217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2011 -2015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Введенский В.В.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68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  <a:cs typeface="Times New Roman"/>
                        </a:rPr>
                        <a:t>с </a:t>
                      </a: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августа 2015 по настоящее время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  <a:cs typeface="Times New Roman"/>
                        </a:rPr>
                        <a:t>Журба Сергей Анатольевич</a:t>
                      </a:r>
                      <a:endParaRPr lang="ru-RU" sz="2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4443955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97151" y="-188233"/>
            <a:ext cx="6335752" cy="697212"/>
          </a:xfrm>
        </p:spPr>
        <p:txBody>
          <a:bodyPr>
            <a:noAutofit/>
          </a:bodyPr>
          <a:lstStyle/>
          <a:p>
            <a:pPr algn="ctr"/>
            <a:r>
              <a:rPr lang="ru-RU" sz="4800" b="1" spc="0" dirty="0" smtClean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4000" b="1" spc="0" dirty="0" smtClean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Педагогический коллектив школы</a:t>
            </a:r>
            <a:endParaRPr lang="ru-RU" sz="4000" b="1" spc="0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48766" y="3411535"/>
            <a:ext cx="2469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Corbel" panose="020B0503020204020204" pitchFamily="34" charset="0"/>
                <a:cs typeface="Times New Roman" panose="02020603050405020304" pitchFamily="18" charset="0"/>
              </a:rPr>
              <a:t>2016-2017</a:t>
            </a:r>
            <a:endParaRPr lang="ru-RU" b="1" dirty="0">
              <a:latin typeface="Corbel" panose="020B0503020204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2259" y="591016"/>
            <a:ext cx="4952768" cy="2827828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i.mycdn.me/image?id=479452882508&amp;t=3&amp;plc=WEB&amp;tkn=*O4hpfISVsYAxmxYHj8fuXGmTZlw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0723" y="3758807"/>
            <a:ext cx="4495839" cy="2674511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33538" y="6481163"/>
            <a:ext cx="7296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/>
              <a:t>1988 </a:t>
            </a:r>
            <a:endParaRPr lang="ru-RU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00643" y="3794094"/>
            <a:ext cx="4569360" cy="2688336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8537507" y="6482430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1970-1971</a:t>
            </a:r>
            <a:endParaRPr lang="ru-RU" b="1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2668" y="684602"/>
            <a:ext cx="4479611" cy="273424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8039311" y="3418843"/>
            <a:ext cx="11871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2015-2016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8266" y="-248571"/>
            <a:ext cx="1353429" cy="17740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3053" y="-38241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174788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/>
        </p:nvGraphicFramePr>
        <p:xfrm>
          <a:off x="278970" y="1301858"/>
          <a:ext cx="11654725" cy="41690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315152"/>
            <a:ext cx="1219200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300" b="1" dirty="0" smtClean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</a:t>
            </a:r>
            <a:endParaRPr lang="ru-RU" sz="4300" dirty="0"/>
          </a:p>
        </p:txBody>
      </p:sp>
      <p:sp>
        <p:nvSpPr>
          <p:cNvPr id="6" name="TextBox 5"/>
          <p:cNvSpPr txBox="1"/>
          <p:nvPr/>
        </p:nvSpPr>
        <p:spPr>
          <a:xfrm>
            <a:off x="433953" y="5749871"/>
            <a:ext cx="11081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Исходя из данных  диаграммы , можно сделать вывод, что в период 1990-х  и начала 2000-х годов наблюдалось снижение количества учащихся в школе. В последние годы наблюдается увеличение числа учащихся.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6" descr="Картинки по запросу узоры угловые трафареты pn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/>
        </p:blipFill>
        <p:spPr bwMode="auto">
          <a:xfrm>
            <a:off x="-74938" y="-292915"/>
            <a:ext cx="1353396" cy="177279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3053" y="-38241"/>
            <a:ext cx="1774090" cy="135342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5980" y="144966"/>
            <a:ext cx="10515600" cy="988161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выпускников</a:t>
            </a:r>
            <a:endParaRPr lang="ru-RU" sz="4800" b="1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6648" y="1133127"/>
            <a:ext cx="116953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с 1953 по 1984 год включительно было выпущено 439 выпускников, среди них было 12 медалистов.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 1988 по 2016 год  включительно школу закончили 405 выпускников. Данные за 1985-1987 года отсутствуют, </a:t>
            </a: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идет работа по поиску данных.</a:t>
            </a: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60400" y="-247999"/>
            <a:ext cx="1353429" cy="1774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57241" y="0"/>
            <a:ext cx="1774090" cy="1353429"/>
          </a:xfrm>
          <a:prstGeom prst="rect">
            <a:avLst/>
          </a:prstGeom>
        </p:spPr>
      </p:pic>
      <p:graphicFrame>
        <p:nvGraphicFramePr>
          <p:cNvPr id="8" name="Диаграмма 7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3358737081"/>
              </p:ext>
            </p:extLst>
          </p:nvPr>
        </p:nvGraphicFramePr>
        <p:xfrm>
          <a:off x="496649" y="2300777"/>
          <a:ext cx="10972800" cy="4211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="" xmlns:p14="http://schemas.microsoft.com/office/powerpoint/2010/main" val="318610384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084" y="0"/>
            <a:ext cx="10515600" cy="50174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b="1" dirty="0" smtClean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Страничка выпускника</a:t>
            </a:r>
            <a:endParaRPr lang="ru-RU" sz="48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.mycdn.me/image?id=273541460300&amp;t=0&amp;plc=WEB&amp;tkn=*l-UwHmdJC691zbWn-pt7VI4vMU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1615" y="607193"/>
            <a:ext cx="4103650" cy="258022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417733" y="3258936"/>
            <a:ext cx="2099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Выпускники 1989 г.</a:t>
            </a:r>
            <a:endParaRPr lang="ru-RU" dirty="0"/>
          </a:p>
        </p:txBody>
      </p:sp>
      <p:pic>
        <p:nvPicPr>
          <p:cNvPr id="1028" name="Picture 4" descr="https://i.mycdn.me/image?id=519979099980&amp;t=3&amp;plc=WEB&amp;tkn=*i-tGDpF50bKb1yO_9iF28sZ77fw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4500" y="533078"/>
            <a:ext cx="4343401" cy="280050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7329153" y="3246319"/>
            <a:ext cx="2074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Выпускники 1987 г.</a:t>
            </a:r>
            <a:endParaRPr lang="ru-RU" dirty="0"/>
          </a:p>
        </p:txBody>
      </p:sp>
      <p:pic>
        <p:nvPicPr>
          <p:cNvPr id="1030" name="Picture 6" descr="https://i.mycdn.me/image?id=195167564876&amp;t=0&amp;plc=WEB&amp;tkn=*hMgpeGXRa6ZniPFlLi2s1FgpRnk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0722" y="3801352"/>
            <a:ext cx="3055434" cy="239199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mycdn.me/image?id=186593834316&amp;t=0&amp;plc=WEB&amp;tkn=*GYaKQGiwmX2BGcg_QQ3a0emM528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17667" y="3528392"/>
            <a:ext cx="3674870" cy="2449370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444770" y="6038255"/>
            <a:ext cx="3892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Выпускники 1988(ученики и учителя)</a:t>
            </a:r>
            <a:endParaRPr lang="ru-RU" dirty="0"/>
          </a:p>
        </p:txBody>
      </p:sp>
      <p:pic>
        <p:nvPicPr>
          <p:cNvPr id="1034" name="Picture 10" descr="https://i.mycdn.me/image?id=172733020748&amp;t=0&amp;plc=WEB&amp;tkn=*4zh8brCmz_BAHsFQ31sPqom-Y5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82467" y="3674108"/>
            <a:ext cx="4471640" cy="2733479"/>
          </a:xfrm>
          <a:prstGeom prst="rect">
            <a:avLst/>
          </a:prstGeom>
          <a:ln>
            <a:solidFill>
              <a:schemeClr val="accent2">
                <a:lumMod val="5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038031" y="6378785"/>
            <a:ext cx="20806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Выпускники 1976 г.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79852"/>
            <a:ext cx="1353429" cy="17740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51829" y="0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80950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648290" y="1615428"/>
            <a:ext cx="5981701" cy="286232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2247900" lvl="0"/>
            <a:r>
              <a:rPr lang="ru-RU" sz="2000" b="1" i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Дни школьные </a:t>
            </a:r>
            <a:r>
              <a:rPr lang="ru-RU" sz="2000" b="1" i="1" dirty="0" smtClean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чудесны</a:t>
            </a:r>
            <a:r>
              <a:rPr lang="ru-RU" sz="2000" b="1" i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2247900" lvl="0"/>
            <a:r>
              <a:rPr lang="ru-RU" sz="2000" b="1" i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Прекрасны, хороши,</a:t>
            </a:r>
          </a:p>
          <a:p>
            <a:pPr marL="2247900" lvl="0"/>
            <a:r>
              <a:rPr lang="ru-RU" sz="2000" b="1" i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Они нам дарят счастье,</a:t>
            </a:r>
          </a:p>
          <a:p>
            <a:pPr marL="2247900" lvl="0"/>
            <a:r>
              <a:rPr lang="ru-RU" sz="2000" b="1" i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светлые мечты.</a:t>
            </a:r>
          </a:p>
          <a:p>
            <a:pPr marL="2247900" lvl="0"/>
            <a:endParaRPr lang="ru-RU" sz="2000" b="1" i="1" dirty="0">
              <a:ln/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47900" lvl="0"/>
            <a:r>
              <a:rPr lang="ru-RU" sz="2000" b="1" i="1" dirty="0" smtClean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r>
              <a:rPr lang="ru-RU" sz="2000" b="1" i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дорогая,</a:t>
            </a:r>
          </a:p>
          <a:p>
            <a:pPr marL="2247900" lvl="0"/>
            <a:r>
              <a:rPr lang="ru-RU" sz="2000" b="1" i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Чудесная пора,</a:t>
            </a:r>
          </a:p>
          <a:p>
            <a:pPr marL="2247900" lvl="0"/>
            <a:r>
              <a:rPr lang="ru-RU" sz="2000" b="1" i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Тебя мы любим школа,</a:t>
            </a:r>
          </a:p>
          <a:p>
            <a:pPr marL="2247900" lvl="0"/>
            <a:r>
              <a:rPr lang="ru-RU" sz="2000" b="1" i="1" dirty="0">
                <a:ln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это навсегда!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51353" y="1460948"/>
            <a:ext cx="7353300" cy="50335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Школа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играет большую роль в жизни человека. Многое стирается в человеческой памяти, многое забывается, но Школу, где человек начинает познавать мир, забыть невозможно. И люди шагают по жизни уверенно, потому что у них в сердце – тепло Школы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Со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школой связано все самое светлое в жизни человека. Школа является связующим звеном между прошлым и настоящим, между детством и прозой жизни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Удивительный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дом – школа. Здесь все перемешалось: детство и зрелость, юность и романтика, наука и искусство, мечты и реальная жизнь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Желаю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с каждым новым поколением школьников не прерывалась наша великая русская традиция – любить родителей, уважать учителей, чтить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школу.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89528" y="646546"/>
            <a:ext cx="46101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ЗАКЛЮЧЕНИЕ</a:t>
            </a:r>
            <a:endParaRPr lang="ru-RU" sz="3200" b="1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0869" y="-240499"/>
            <a:ext cx="1353429" cy="17740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06146" y="-30169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413658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Картинки по запросу vintage frame 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00361" y="0"/>
            <a:ext cx="12292361" cy="691445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51264" y="2087068"/>
            <a:ext cx="11084311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47900"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школе закладывается фундамент знаний человека, основы его мировоззрения, формируется характер и  личность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человека. 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Школа учит подрастающее поколение распознавать добро и зло, быть честным, уважать старших, любить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родину. </a:t>
            </a:r>
          </a:p>
          <a:p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Целью </a:t>
            </a:r>
            <a:r>
              <a:rPr lang="en-US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моего проекта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истории школы с ее основания до сегодняшнего времени.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Исходя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 поставленной цели, были приняты следующие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рассмотреть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 развития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школы;</a:t>
            </a:r>
          </a:p>
          <a:p>
            <a:pPr lvl="0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систематизировать накопленный материал и оформить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так, чтобы он был сохранен на многие годы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Практическое </a:t>
            </a:r>
            <a:r>
              <a:rPr lang="ru-RU" b="1" i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применение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 работы можно использовать на уроках по познанию мира,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истории, классных часах.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может использоваться при проведении внеклассных мероприятий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17122" y="862230"/>
            <a:ext cx="6193170" cy="1754326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endParaRPr lang="ru-RU" b="1" dirty="0">
              <a:ln/>
              <a:solidFill>
                <a:schemeClr val="accent2">
                  <a:lumMod val="75000"/>
                </a:schemeClr>
              </a:solidFill>
            </a:endParaRPr>
          </a:p>
          <a:p>
            <a:pPr marL="2247900" algn="ctr"/>
            <a: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 </a:t>
            </a: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То</a:t>
            </a:r>
            <a: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, о чем мы сейчас расскажем,</a:t>
            </a:r>
            <a:b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Все как следует знать должны,</a:t>
            </a:r>
            <a:b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Ведь история школы </a:t>
            </a:r>
            <a: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нашей </a:t>
            </a: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–</a:t>
            </a:r>
            <a:b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</a:br>
            <a:r>
              <a:rPr lang="ru-RU" b="1" dirty="0" smtClean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Часть </a:t>
            </a:r>
            <a:r>
              <a:rPr lang="ru-RU" b="1" dirty="0">
                <a:ln/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</a:rPr>
              <a:t>истории всей страны.</a:t>
            </a:r>
          </a:p>
          <a:p>
            <a:pPr algn="ctr"/>
            <a:endParaRPr lang="ru-RU" b="1" dirty="0">
              <a:ln/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02296" y="-128556"/>
            <a:ext cx="4487045" cy="107298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229743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08664" y="154951"/>
            <a:ext cx="6335752" cy="1370266"/>
          </a:xfrm>
        </p:spPr>
        <p:txBody>
          <a:bodyPr>
            <a:noAutofit/>
          </a:bodyPr>
          <a:lstStyle/>
          <a:p>
            <a:pPr algn="ctr"/>
            <a:r>
              <a:rPr lang="ru-RU" sz="4800" spc="0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ШКОЛЫ.</a:t>
            </a:r>
            <a:br>
              <a:rPr lang="ru-RU" sz="4800" spc="0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pc="0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ШКОЛЫ</a:t>
            </a:r>
            <a:endParaRPr lang="ru-RU" sz="3200" spc="0" dirty="0">
              <a:ln w="0">
                <a:solidFill>
                  <a:schemeClr val="tx2">
                    <a:lumMod val="75000"/>
                  </a:schemeClr>
                </a:solidFill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 smtClean="0"/>
              <a:t>О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1973" y="1525217"/>
            <a:ext cx="6708689" cy="4716966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7401552" y="1439897"/>
            <a:ext cx="405366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Школа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Посольстве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СССР в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Румынии и интернат для проживания детей – учащихся были открыты в 1953 году. </a:t>
            </a:r>
            <a:endParaRPr lang="ru-RU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Школа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расположилась в центре города Бухареста в здании постройки 1913 года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Здание  старого корпуса школы было приобретено у мэрии г. Бухареста в обмен на два домовладения в 1946 году.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597484" y="6432892"/>
            <a:ext cx="3645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Здание старого корпуса школы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262" y="-248873"/>
            <a:ext cx="1353429" cy="177409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84204" y="-38543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6342579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9127170" y="1735062"/>
            <a:ext cx="27934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76854" y="1296076"/>
            <a:ext cx="3802565" cy="5256532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4166" y="1296076"/>
            <a:ext cx="3616819" cy="5256532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9" name="TextBox 8"/>
          <p:cNvSpPr txBox="1"/>
          <p:nvPr/>
        </p:nvSpPr>
        <p:spPr>
          <a:xfrm>
            <a:off x="8575288" y="1381962"/>
            <a:ext cx="3434577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Копия договора о приобретении у мэрии </a:t>
            </a:r>
            <a:endParaRPr lang="en-US" sz="2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  <a:r>
              <a:rPr lang="en-US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Бухареста здания будущей школы по адресу ул. </a:t>
            </a: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Даничени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дом №54, 3-х этажного, кирпичного, с бетонной крышей, подвалом, в обмен на два домовладения, </a:t>
            </a:r>
            <a:r>
              <a:rPr lang="ru-RU" sz="2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принадле</a:t>
            </a:r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жавших Посольству в 1946 году.</a:t>
            </a:r>
          </a:p>
          <a:p>
            <a:pPr algn="just"/>
            <a:r>
              <a:rPr lang="ru-RU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Решение СМ за № 40700 от 26.07.1946 г., договор № 19941 от 28.09.1946 г.</a:t>
            </a:r>
            <a:endParaRPr lang="ru-RU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239536" y="0"/>
            <a:ext cx="6335752" cy="1370266"/>
          </a:xfrm>
          <a:prstGeom prst="rect">
            <a:avLst/>
          </a:prstGeom>
        </p:spPr>
        <p:txBody>
          <a:bodyPr vert="horz" wrap="none" lIns="91440" tIns="45720" rIns="91440" bIns="45720" rtlCol="0" anchor="t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spc="0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ШКОЛЫ.</a:t>
            </a:r>
            <a:br>
              <a:rPr lang="ru-RU" sz="4800" spc="0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pc="0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ШКОЛЫ</a:t>
            </a:r>
            <a:endParaRPr lang="ru-RU" sz="3200" spc="0" dirty="0">
              <a:ln w="0">
                <a:solidFill>
                  <a:schemeClr val="tx2">
                    <a:lumMod val="75000"/>
                  </a:schemeClr>
                </a:solidFill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1578" y="-239007"/>
            <a:ext cx="1353429" cy="17740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1644" y="28533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83684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1243065"/>
            <a:ext cx="117998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1954 – 1955 учебном году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школе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обучалось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450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учащихся, 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из них 130 жили в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интернате</a:t>
            </a:r>
          </a:p>
          <a:p>
            <a:pPr indent="180340" algn="just">
              <a:spcAft>
                <a:spcPts val="0"/>
              </a:spcAft>
            </a:pPr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Первый директор школы – </a:t>
            </a:r>
            <a:r>
              <a:rPr lang="ru-RU" sz="2000" b="1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Прозоров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, первый завуч – Жуков.</a:t>
            </a:r>
          </a:p>
          <a:p>
            <a:pPr indent="180340"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Школа была интернациональной, в ней учились дети из СССР и других стран.</a:t>
            </a:r>
            <a:endParaRPr lang="ru-RU" sz="20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54003" y="6367799"/>
            <a:ext cx="3645074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Здание основного корпуса школы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446" y="2497873"/>
            <a:ext cx="5374886" cy="3724508"/>
          </a:xfrm>
          <a:prstGeom prst="rect">
            <a:avLst/>
          </a:prstGeom>
          <a:ln w="88900" cap="sq" cmpd="thickThin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23102" y="2497873"/>
            <a:ext cx="4930697" cy="3724508"/>
          </a:xfrm>
          <a:prstGeom prst="rect">
            <a:avLst/>
          </a:prstGeom>
          <a:ln w="88900" cap="sq" cmpd="thickThin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732048" y="33764"/>
            <a:ext cx="6335752" cy="1370266"/>
          </a:xfrm>
          <a:prstGeom prst="rect">
            <a:avLst/>
          </a:prstGeom>
        </p:spPr>
        <p:txBody>
          <a:bodyPr vert="horz" wrap="none" lIns="91440" tIns="45720" rIns="91440" bIns="45720" rtlCol="0" anchor="t">
            <a:no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9600" b="0" kern="1200" spc="-300">
                <a:gradFill flip="none" rotWithShape="1">
                  <a:gsLst>
                    <a:gs pos="0">
                      <a:schemeClr val="tx1"/>
                    </a:gs>
                    <a:gs pos="68000">
                      <a:srgbClr val="F1F1F1"/>
                    </a:gs>
                    <a:gs pos="100000">
                      <a:schemeClr val="bg1">
                        <a:lumMod val="11000"/>
                        <a:lumOff val="89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469900" dist="342900" dir="5400000" sy="-20000" rotWithShape="0">
                    <a:prstClr val="black">
                      <a:alpha val="66000"/>
                    </a:prst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4800" spc="0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ШКОЛЫ.</a:t>
            </a:r>
            <a:br>
              <a:rPr lang="ru-RU" sz="4800" spc="0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spc="0" dirty="0" smtClean="0">
                <a:ln w="0">
                  <a:solidFill>
                    <a:schemeClr val="tx2">
                      <a:lumMod val="75000"/>
                    </a:schemeClr>
                  </a:solidFill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ШКОЛЫ</a:t>
            </a:r>
            <a:endParaRPr lang="ru-RU" sz="3200" spc="0" dirty="0">
              <a:ln w="0">
                <a:solidFill>
                  <a:schemeClr val="tx2">
                    <a:lumMod val="75000"/>
                  </a:schemeClr>
                </a:solidFill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8630"/>
            <a:ext cx="1353429" cy="177409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5068" y="-38300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7610011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4951"/>
            <a:ext cx="12192000" cy="1370266"/>
          </a:xfrm>
        </p:spPr>
        <p:txBody>
          <a:bodyPr>
            <a:noAutofit/>
          </a:bodyPr>
          <a:lstStyle/>
          <a:p>
            <a:pPr algn="ctr"/>
            <a:r>
              <a:rPr lang="ru-RU" sz="4800" b="1" spc="0" dirty="0" smtClean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ШКОЛЫ.</a:t>
            </a:r>
            <a:br>
              <a:rPr lang="ru-RU" sz="4800" b="1" spc="0" dirty="0" smtClean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spc="0" dirty="0" smtClean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ИНТЕРНАТ</a:t>
            </a:r>
            <a:endParaRPr lang="ru-RU" sz="3200" b="1" spc="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19449" y="2061353"/>
            <a:ext cx="5020372" cy="381534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7159433" y="6049231"/>
            <a:ext cx="4540404" cy="464343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Современное фото интерната</a:t>
            </a:r>
            <a:endParaRPr lang="ru-RU" sz="2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176" y="2184689"/>
            <a:ext cx="3610150" cy="3771546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0053" y="2546965"/>
            <a:ext cx="2380669" cy="3068207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412595" y="1299306"/>
            <a:ext cx="112627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Интернат для учащихся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 располагался на территории Военного госпиталя.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В 1991 году он был закрыт, и сейчас 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здесь находится Посольство России в Румынии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endParaRPr lang="ru-RU" b="1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50380" y="6216500"/>
            <a:ext cx="4583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Интернат в 1970 –е годы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51619"/>
            <a:ext cx="1353429" cy="177409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76247" y="1763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9370107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54951"/>
            <a:ext cx="12192000" cy="1370266"/>
          </a:xfrm>
        </p:spPr>
        <p:txBody>
          <a:bodyPr>
            <a:noAutofit/>
          </a:bodyPr>
          <a:lstStyle/>
          <a:p>
            <a:pPr algn="ctr"/>
            <a:r>
              <a:rPr lang="ru-RU" sz="4800" b="1" spc="0" dirty="0" smtClean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ИЗ ИСТОРИИ ШКОЛЫ.</a:t>
            </a:r>
            <a:br>
              <a:rPr lang="ru-RU" sz="4800" b="1" spc="0" dirty="0" smtClean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spc="0" dirty="0" smtClean="0">
                <a:ln w="22225">
                  <a:solidFill>
                    <a:schemeClr val="bg2">
                      <a:lumMod val="2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ОБНОВЛЕНИЕ ШКОЛЫ</a:t>
            </a:r>
            <a:endParaRPr lang="ru-RU" sz="3200" b="1" spc="0" dirty="0">
              <a:ln w="22225">
                <a:solidFill>
                  <a:schemeClr val="bg2">
                    <a:lumMod val="2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l"/>
            <a:r>
              <a:rPr lang="ru-RU" dirty="0" smtClean="0"/>
              <a:t>О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15145" y="1379371"/>
            <a:ext cx="1167718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1983 г. закончился капитальный ремонт основного корпуса школы, а к началу 1984 – 1985 учебного года была введена в эксплуатацию пристройка к школе с новыми  кабинетами, пионерской комнатой,  с прекрасно оснащенным большим спортивным залом</a:t>
            </a:r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, просторными </a:t>
            </a: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рекреациями, установлена новая мебель.</a:t>
            </a:r>
            <a:endParaRPr lang="ru-RU" sz="20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45" y="2843562"/>
            <a:ext cx="4602182" cy="357954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2829" y="2843562"/>
            <a:ext cx="4309501" cy="3579540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Двойная стрелка влево/вправо 9"/>
          <p:cNvSpPr/>
          <p:nvPr/>
        </p:nvSpPr>
        <p:spPr>
          <a:xfrm>
            <a:off x="4962292" y="3836019"/>
            <a:ext cx="2475571" cy="959005"/>
          </a:xfrm>
          <a:prstGeom prst="leftRightArrow">
            <a:avLst/>
          </a:prstGeom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Новый корпус школы</a:t>
            </a:r>
            <a:endParaRPr lang="ru-RU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8873"/>
            <a:ext cx="1353429" cy="17740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3055" y="39592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7986605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0643" y="1162395"/>
            <a:ext cx="1167718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80340" algn="just">
              <a:spcAft>
                <a:spcPts val="0"/>
              </a:spcAft>
            </a:pPr>
            <a:r>
              <a:rPr lang="ru-RU" sz="20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 земельном участке площадью 10 тыс.кв.м. кроме основного здания школы и пристройки, расположены  гараж, спортивная площадка, теннисный корт(построен в 1984 г.), теплица для учебных целей (реконструирована в 1984 г.), складское помещение(построено в 1990 г.).</a:t>
            </a:r>
          </a:p>
          <a:p>
            <a:pPr indent="180340" algn="just">
              <a:spcAft>
                <a:spcPts val="0"/>
              </a:spcAft>
            </a:pPr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Склад - гараж средней школы при Посольстве РФ в Румынии был построен в 1985 г. силами учителей.</a:t>
            </a:r>
            <a:endParaRPr lang="ru-RU" sz="2000" b="1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5145" y="3178097"/>
            <a:ext cx="3825302" cy="2931401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4442" y="2970852"/>
            <a:ext cx="4057650" cy="3216137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8720" y="3310746"/>
            <a:ext cx="2902928" cy="2716426"/>
          </a:xfrm>
          <a:prstGeom prst="rect">
            <a:avLst/>
          </a:prstGeom>
          <a:ln w="88900" cap="sq" cmpd="thickThin">
            <a:solidFill>
              <a:srgbClr val="00206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2" name="TextBox 11"/>
          <p:cNvSpPr txBox="1"/>
          <p:nvPr/>
        </p:nvSpPr>
        <p:spPr>
          <a:xfrm>
            <a:off x="1224183" y="6363718"/>
            <a:ext cx="1807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СКЛАД - ГАРАЖ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520797" y="6109498"/>
            <a:ext cx="2647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ПЛАН СКЛАДА-ГАРАЖА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9266664" y="6294164"/>
            <a:ext cx="1213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ТЕПЛИЦА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099073" cy="137171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91462"/>
            <a:ext cx="1353429" cy="177409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39599" y="25942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93030319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08664" y="355673"/>
            <a:ext cx="6335752" cy="1370266"/>
          </a:xfrm>
        </p:spPr>
        <p:txBody>
          <a:bodyPr>
            <a:noAutofit/>
          </a:bodyPr>
          <a:lstStyle/>
          <a:p>
            <a:pPr algn="ctr"/>
            <a:r>
              <a:rPr lang="ru-RU" sz="4800" b="1" spc="0" dirty="0" smtClean="0">
                <a:ln w="22225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ИЗМЕНЕНИЕ  СТАТУСА ШКОЛЫ</a:t>
            </a:r>
            <a:endParaRPr lang="ru-RU" sz="3200" b="1" spc="0" dirty="0">
              <a:ln w="22225">
                <a:solidFill>
                  <a:schemeClr val="tx2">
                    <a:lumMod val="7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457200" y="1525216"/>
            <a:ext cx="10896599" cy="5165515"/>
          </a:xfrm>
        </p:spPr>
        <p:txBody>
          <a:bodyPr>
            <a:normAutofit fontScale="85000" lnSpcReduction="20000"/>
          </a:bodyPr>
          <a:lstStyle/>
          <a:p>
            <a:pPr marL="457200" indent="-457200" algn="l">
              <a:buFontTx/>
              <a:buChar char="-"/>
            </a:pPr>
            <a:r>
              <a:rPr lang="ru-RU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accent6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1953-1965</a:t>
            </a:r>
            <a:r>
              <a:rPr lang="ru-RU" dirty="0" smtClean="0"/>
              <a:t> – Советская Средняя школа при Посольстве СССР в  Румынской  Народной Республике;</a:t>
            </a:r>
          </a:p>
          <a:p>
            <a:pPr marL="457200" indent="-457200" algn="l">
              <a:buFontTx/>
              <a:buChar char="-"/>
            </a:pPr>
            <a:r>
              <a:rPr lang="ru-RU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accent6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1965-1989 </a:t>
            </a:r>
            <a:r>
              <a:rPr lang="ru-RU" dirty="0" smtClean="0"/>
              <a:t>– </a:t>
            </a:r>
            <a:r>
              <a:rPr lang="en-US" dirty="0" smtClean="0"/>
              <a:t> </a:t>
            </a:r>
            <a:r>
              <a:rPr lang="ru-RU" dirty="0" smtClean="0"/>
              <a:t>Советская Средняя школа при Посольстве СССР в Социалистической Республике Румыния;</a:t>
            </a:r>
          </a:p>
          <a:p>
            <a:pPr marL="457200" indent="-457200" algn="l">
              <a:buFontTx/>
              <a:buChar char="-"/>
            </a:pPr>
            <a:r>
              <a:rPr lang="ru-RU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accent6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1989-1991</a:t>
            </a:r>
            <a:r>
              <a:rPr lang="ru-RU" dirty="0" smtClean="0"/>
              <a:t> – Средняя школа при Посольстве СССР в Румынии;</a:t>
            </a:r>
          </a:p>
          <a:p>
            <a:pPr marL="457200" indent="-457200" algn="l">
              <a:buFontTx/>
              <a:buChar char="-"/>
            </a:pPr>
            <a:r>
              <a:rPr lang="ru-RU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accent6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1991-1995</a:t>
            </a:r>
            <a:r>
              <a:rPr lang="ru-RU" dirty="0" smtClean="0"/>
              <a:t> – Средняя школа при Посольстве РФ в Румынии;</a:t>
            </a:r>
          </a:p>
          <a:p>
            <a:pPr marL="457200" indent="-457200" algn="l">
              <a:buFontTx/>
              <a:buChar char="-"/>
            </a:pPr>
            <a:r>
              <a:rPr lang="ru-RU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accent6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1995-1998</a:t>
            </a:r>
            <a:r>
              <a:rPr lang="ru-RU" dirty="0" smtClean="0"/>
              <a:t> – Государственное общеобразовательное учреждение Российская заграничная средняя общеобразовательная школа с углубленным изучением иностранного языка при Посольстве РФ в Румынии( приказ по МИД РФ от 5 мая 1995 г. №2535, лицензия №331047);</a:t>
            </a:r>
          </a:p>
          <a:p>
            <a:pPr marL="457200" indent="-457200" algn="l">
              <a:buFontTx/>
              <a:buChar char="-"/>
            </a:pPr>
            <a:r>
              <a:rPr lang="ru-RU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chemeClr val="accent6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01.09.1998-2017</a:t>
            </a:r>
            <a:r>
              <a:rPr lang="ru-RU" dirty="0" smtClean="0"/>
              <a:t> – Средняя общеобразовательная школа с углубленным изучением иностранного языка(приказ по Департаменту кадров от 01.09.1998 г.).</a:t>
            </a:r>
          </a:p>
          <a:p>
            <a:pPr marL="457200" indent="-457200" algn="l">
              <a:buFontTx/>
              <a:buChar char="-"/>
            </a:pP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48874"/>
            <a:ext cx="1353429" cy="177409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17910" y="-38544"/>
            <a:ext cx="1774090" cy="13534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6060458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лубина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Глубина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лубина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epth" id="{7BEAFC2A-325C-49C4-AC08-2B765DA903F9}" vid="{47428100-C732-4B2E-A30A-5273F581A0F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Глубина</Template>
  <TotalTime>973</TotalTime>
  <Words>835</Words>
  <Application>Microsoft Office PowerPoint</Application>
  <PresentationFormat>Произвольный</PresentationFormat>
  <Paragraphs>143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Глубина</vt:lpstr>
      <vt:lpstr>Слайд 1</vt:lpstr>
      <vt:lpstr>Слайд 2</vt:lpstr>
      <vt:lpstr>ИЗ ИСТОРИИ ШКОЛЫ. ОТКРЫТИЕ ШКОЛЫ</vt:lpstr>
      <vt:lpstr>Слайд 4</vt:lpstr>
      <vt:lpstr>Слайд 5</vt:lpstr>
      <vt:lpstr>ИЗ ИСТОРИИ ШКОЛЫ. ИНТЕРНАТ</vt:lpstr>
      <vt:lpstr>ИЗ ИСТОРИИ ШКОЛЫ. ОБНОВЛЕНИЕ ШКОЛЫ</vt:lpstr>
      <vt:lpstr>Слайд 8</vt:lpstr>
      <vt:lpstr>     ИЗМЕНЕНИЕ  СТАТУСА ШКОЛЫ</vt:lpstr>
      <vt:lpstr>     Директора школы</vt:lpstr>
      <vt:lpstr>     Педагогический коллектив школы</vt:lpstr>
      <vt:lpstr>Слайд 12</vt:lpstr>
      <vt:lpstr>Количество выпускников</vt:lpstr>
      <vt:lpstr>Страничка выпускника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Александра</cp:lastModifiedBy>
  <cp:revision>116</cp:revision>
  <dcterms:created xsi:type="dcterms:W3CDTF">2017-02-11T19:45:09Z</dcterms:created>
  <dcterms:modified xsi:type="dcterms:W3CDTF">2017-02-27T15:03:25Z</dcterms:modified>
</cp:coreProperties>
</file>